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0" r:id="rId7"/>
    <p:sldId id="261" r:id="rId8"/>
    <p:sldId id="263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632" autoAdjust="0"/>
    <p:restoredTop sz="94660"/>
  </p:normalViewPr>
  <p:slideViewPr>
    <p:cSldViewPr snapToGrid="0">
      <p:cViewPr varScale="1">
        <p:scale>
          <a:sx n="73" d="100"/>
          <a:sy n="73" d="100"/>
        </p:scale>
        <p:origin x="636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jpeg>
</file>

<file path=ppt/media/image11.JP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16" name="Picture 15" descr="HD-PanelTitleR1.png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6" name="Rectangle 25"/>
            <p:cNvSpPr/>
            <p:nvPr/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7" name="Picture 16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20" name="Picture 19" descr="HDRibbonTitle-UniformTrim.pn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2398" y="1871131"/>
            <a:ext cx="6815669" cy="1515533"/>
          </a:xfrm>
        </p:spPr>
        <p:txBody>
          <a:bodyPr anchor="b">
            <a:noAutofit/>
          </a:bodyPr>
          <a:lstStyle>
            <a:lvl1pPr algn="ctr">
              <a:defRPr sz="5400">
                <a:effectLst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2398" y="3657597"/>
            <a:ext cx="6815669" cy="1320802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83232" y="5037663"/>
            <a:ext cx="897467" cy="279400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692397" y="5037663"/>
            <a:ext cx="5214635" cy="279400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956900" y="5037663"/>
            <a:ext cx="551167" cy="279400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4815415"/>
            <a:ext cx="9609666" cy="566738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041427" y="1041399"/>
            <a:ext cx="10105972" cy="3335869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401" y="5382153"/>
            <a:ext cx="9609666" cy="493712"/>
          </a:xfrm>
        </p:spPr>
        <p:txBody>
          <a:bodyPr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03868" y="982132"/>
            <a:ext cx="9592732" cy="2954868"/>
          </a:xfrm>
        </p:spPr>
        <p:txBody>
          <a:bodyPr anchor="ctr">
            <a:normAutofit/>
          </a:bodyPr>
          <a:lstStyle>
            <a:lvl1pPr algn="ctr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03868" y="4343399"/>
            <a:ext cx="9592732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370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584200"/>
          </a:xfrm>
        </p:spPr>
        <p:txBody>
          <a:bodyPr anchor="ctr">
            <a:normAutofit/>
          </a:bodyPr>
          <a:lstStyle>
            <a:lvl1pPr marL="0" indent="0" algn="r">
              <a:buFontTx/>
              <a:buNone/>
              <a:defRPr sz="20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343399"/>
            <a:ext cx="9609666" cy="1532467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600267" y="282787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1396169" y="4140199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2" y="3308581"/>
            <a:ext cx="9609668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777381"/>
            <a:ext cx="960966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982132"/>
            <a:ext cx="9296398" cy="2243668"/>
          </a:xfrm>
        </p:spPr>
        <p:txBody>
          <a:bodyPr anchor="ctr">
            <a:normAutofit/>
          </a:bodyPr>
          <a:lstStyle>
            <a:lvl1pPr algn="ctr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9312"/>
            <a:ext cx="9609668" cy="88696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4529667"/>
            <a:ext cx="9609668" cy="13462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862013" y="8799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00267" y="259926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cxnSp>
        <p:nvCxnSpPr>
          <p:cNvPr id="26" name="Straight Connector 25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982132"/>
            <a:ext cx="9609666" cy="224366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0" name="Text Placeholder 2"/>
          <p:cNvSpPr>
            <a:spLocks noGrp="1"/>
          </p:cNvSpPr>
          <p:nvPr>
            <p:ph type="body" idx="13"/>
          </p:nvPr>
        </p:nvSpPr>
        <p:spPr>
          <a:xfrm>
            <a:off x="1295401" y="3630168"/>
            <a:ext cx="9609668" cy="841248"/>
          </a:xfrm>
        </p:spPr>
        <p:txBody>
          <a:bodyPr anchor="b">
            <a:normAutofit/>
          </a:bodyPr>
          <a:lstStyle>
            <a:lvl1pPr marL="0" indent="0" algn="l">
              <a:spcBef>
                <a:spcPts val="0"/>
              </a:spcBef>
              <a:buNone/>
              <a:defRPr sz="2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4470399"/>
            <a:ext cx="9609670" cy="14054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396169" y="3429000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9356" y="982131"/>
            <a:ext cx="1890895" cy="489373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95398" y="982132"/>
            <a:ext cx="7433025" cy="4893734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8863890" y="990600"/>
            <a:ext cx="0" cy="487680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7" name="Straight Connector 6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647F38-B617-4D2F-AE0A-013F0C4D2C57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7799C9-84D9-46D2-A11E-BCF8A720529D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015069" y="1752606"/>
            <a:ext cx="8158688" cy="1822514"/>
          </a:xfrm>
        </p:spPr>
        <p:txBody>
          <a:bodyPr anchor="b">
            <a:normAutofit/>
          </a:bodyPr>
          <a:lstStyle>
            <a:lvl1pPr algn="ctr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015067" y="3846051"/>
            <a:ext cx="8158690" cy="954547"/>
          </a:xfrm>
        </p:spPr>
        <p:txBody>
          <a:bodyPr anchor="t">
            <a:normAutofit/>
          </a:bodyPr>
          <a:lstStyle>
            <a:lvl1pPr marL="0" indent="0" algn="ctr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2012723" y="3710585"/>
            <a:ext cx="8163380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98448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1344" y="2560320"/>
            <a:ext cx="4718304" cy="3310128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BFA754-D5C3-4E66-96A6-867B257F58DC}" type="datetimeFigureOut">
              <a:rPr lang="en-US" dirty="0"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D84065D-F351-4B03-BD91-D8A6B8D4B362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9540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0670" y="2658533"/>
            <a:ext cx="4718304" cy="576262"/>
          </a:xfrm>
        </p:spPr>
        <p:txBody>
          <a:bodyPr anchor="b">
            <a:noAutofit/>
          </a:bodyPr>
          <a:lstStyle>
            <a:lvl1pPr marL="0" indent="0">
              <a:spcBef>
                <a:spcPts val="672"/>
              </a:spcBef>
              <a:spcAft>
                <a:spcPts val="600"/>
              </a:spcAft>
              <a:buNone/>
              <a:defRPr sz="28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0670" y="3243262"/>
            <a:ext cx="4718304" cy="2632605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8" name="Straight Connector 17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4" name="Straight Connector 13"/>
          <p:cNvCxnSpPr/>
          <p:nvPr/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3811" y="1388534"/>
            <a:ext cx="3718455" cy="1371600"/>
          </a:xfrm>
        </p:spPr>
        <p:txBody>
          <a:bodyPr anchor="b">
            <a:normAutofit/>
          </a:bodyPr>
          <a:lstStyle>
            <a:lvl1pPr algn="ctr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8668" y="982131"/>
            <a:ext cx="5469466" cy="4893735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3811" y="3031065"/>
            <a:ext cx="3718455" cy="2438404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>
            <a:off x="1396169" y="2912533"/>
            <a:ext cx="35144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399" y="1883832"/>
            <a:ext cx="6241816" cy="1371600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094831" y="1041400"/>
            <a:ext cx="3063347" cy="4775200"/>
          </a:xfrm>
          <a:prstGeom prst="roundRect">
            <a:avLst>
              <a:gd name="adj" fmla="val 0"/>
            </a:avLst>
          </a:prstGeom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95399" y="3255432"/>
            <a:ext cx="6241816" cy="1828800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3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8" name="Picture 7" descr="HD-PanelContent.png"/>
            <p:cNvPicPr>
              <a:picLocks noChangeAspect="1"/>
            </p:cNvPicPr>
            <p:nvPr/>
          </p:nvPicPr>
          <p:blipFill>
            <a:blip r:embed="rId1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" name="Rectangle 8"/>
            <p:cNvSpPr/>
            <p:nvPr/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10" name="Picture 9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11" name="Picture 10" descr="HDRibbonContent-UniformTrim.png"/>
            <p:cNvPicPr>
              <a:picLocks noChangeAspect="1"/>
            </p:cNvPicPr>
            <p:nvPr/>
          </p:nvPicPr>
          <p:blipFill rotWithShape="1">
            <a:blip r:embed="rId2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2556932"/>
            <a:ext cx="9601196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77501" y="5969000"/>
            <a:ext cx="16002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12/6/2018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295401" y="5969000"/>
            <a:ext cx="7305900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3901" y="5969000"/>
            <a:ext cx="542697" cy="2794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8" r:id="rId2"/>
    <p:sldLayoutId id="2147483651" r:id="rId3"/>
    <p:sldLayoutId id="2147483669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 cap="none">
          <a:ln w="3175" cmpd="sng">
            <a:noFill/>
          </a:ln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20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8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6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SzPct val="115000"/>
        <a:buFont typeface="Arial"/>
        <a:buChar char="•"/>
        <a:defRPr sz="1400" kern="1200" cap="none">
          <a:solidFill>
            <a:schemeClr val="tx1">
              <a:lumMod val="85000"/>
              <a:lumOff val="1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slideLayout" Target="../slideLayouts/slideLayout4.xml"/><Relationship Id="rId1" Type="http://schemas.openxmlformats.org/officeDocument/2006/relationships/video" Target="https://www.youtube.com/embed/5xm1hT7D_5k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1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8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1CD07172-CD61-45EB-BEE3-F644503E5C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l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EADA5DB-ED12-413A-AAB5-6A8D1152E6C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96090"/>
            <a:ext cx="3823215" cy="5883295"/>
          </a:xfrm>
          <a:prstGeom prst="rect">
            <a:avLst/>
          </a:prstGeom>
          <a:blipFill dpi="0" rotWithShape="1">
            <a:blip r:embed="rId2"/>
            <a:srcRect/>
            <a:tile tx="0" ty="0" sx="100000" sy="100000" flip="none" algn="tl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BA45E5C-ACB9-49E8-B4DB-5255C23766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2"/>
            <a:ext cx="3552006" cy="5638800"/>
          </a:xfrm>
          <a:prstGeom prst="rect">
            <a:avLst/>
          </a:prstGeom>
          <a:noFill/>
          <a:ln w="15875" cap="flat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274BD49-D9F4-4F61-A2D0-B4279B38E1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6852" y="872061"/>
            <a:ext cx="3073940" cy="3436688"/>
          </a:xfrm>
        </p:spPr>
        <p:txBody>
          <a:bodyPr>
            <a:normAutofit/>
          </a:bodyPr>
          <a:lstStyle/>
          <a:p>
            <a:r>
              <a:rPr lang="en-IE" sz="4400" dirty="0">
                <a:solidFill>
                  <a:srgbClr val="262626"/>
                </a:solidFill>
              </a:rPr>
              <a:t>QR Code Locker System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3DC09C2-E264-4532-A241-95CB97D135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6851" y="4439732"/>
            <a:ext cx="3112851" cy="1452641"/>
          </a:xfrm>
        </p:spPr>
        <p:txBody>
          <a:bodyPr>
            <a:normAutofit/>
          </a:bodyPr>
          <a:lstStyle/>
          <a:p>
            <a:r>
              <a:rPr lang="en-IE" sz="1900" dirty="0">
                <a:solidFill>
                  <a:srgbClr val="000000"/>
                </a:solidFill>
              </a:rPr>
              <a:t>Project 5 </a:t>
            </a:r>
          </a:p>
          <a:p>
            <a:r>
              <a:rPr lang="en-IE" sz="1900" dirty="0">
                <a:solidFill>
                  <a:srgbClr val="000000"/>
                </a:solidFill>
              </a:rPr>
              <a:t> Internet of Things | Year 3  </a:t>
            </a:r>
          </a:p>
          <a:p>
            <a:r>
              <a:rPr lang="en-IE" sz="1900" dirty="0">
                <a:solidFill>
                  <a:srgbClr val="000000"/>
                </a:solidFill>
              </a:rPr>
              <a:t>Loti Ibrahimi (20015453) </a:t>
            </a:r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57E618C-1D7B-4A51-90C1-6106CD8A1A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95491" y="0"/>
            <a:ext cx="7396509" cy="68580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FFF401-D089-4E06-B639-C748957152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5910" y="2031418"/>
            <a:ext cx="6098041" cy="2744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981897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B78BE18-6882-4FAA-BC8C-CA216E9638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1A34F12D-8C0F-46CA-9F4A-D56193C37E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6138" y="488137"/>
            <a:ext cx="11227442" cy="5883295"/>
          </a:xfrm>
          <a:prstGeom prst="rect">
            <a:avLst/>
          </a:prstGeom>
          <a:solidFill>
            <a:schemeClr val="bg2"/>
          </a:solidFill>
          <a:ln>
            <a:noFill/>
          </a:ln>
          <a:effectLst>
            <a:outerShdw blurRad="114300" dist="127000" dir="4800000" sx="99000" sy="99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Garamond" panose="02020404030301010803"/>
              <a:ea typeface="+mn-ea"/>
              <a:cs typeface="+mn-cs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634CD3C-BEBA-4C3E-BC2D-6925753BE24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5000"/>
            <a:extLst/>
          </a:blip>
          <a:srcRect r="11262" b="1"/>
          <a:stretch/>
        </p:blipFill>
        <p:spPr>
          <a:xfrm>
            <a:off x="486138" y="486568"/>
            <a:ext cx="11227442" cy="5883295"/>
          </a:xfrm>
          <a:prstGeom prst="rect">
            <a:avLst/>
          </a:prstGeom>
        </p:spPr>
      </p:pic>
      <p:sp>
        <p:nvSpPr>
          <p:cNvPr id="14" name="Rectangle 13">
            <a:extLst>
              <a:ext uri="{FF2B5EF4-FFF2-40B4-BE49-F238E27FC236}">
                <a16:creationId xmlns:a16="http://schemas.microsoft.com/office/drawing/2014/main" id="{F3838012-22B6-4303-8F29-04E1419B3A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8012" y="609600"/>
            <a:ext cx="10972800" cy="5638800"/>
          </a:xfrm>
          <a:prstGeom prst="rect">
            <a:avLst/>
          </a:prstGeom>
          <a:noFill/>
          <a:ln w="15875" cap="flat">
            <a:solidFill>
              <a:schemeClr val="tx1"/>
            </a:solidFill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4F47D3-7B6F-43D4-BB02-9246744AE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2" y="982132"/>
            <a:ext cx="9601196" cy="1303867"/>
          </a:xfrm>
        </p:spPr>
        <p:txBody>
          <a:bodyPr>
            <a:normAutofit/>
          </a:bodyPr>
          <a:lstStyle/>
          <a:p>
            <a:r>
              <a:rPr lang="en-IE">
                <a:solidFill>
                  <a:schemeClr val="tx1"/>
                </a:solidFill>
              </a:rPr>
              <a:t>Overview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B061FF5-9F81-427C-8DA5-3989395517F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2351" y="2421466"/>
            <a:ext cx="9407298" cy="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8" name="Group 17">
            <a:extLst>
              <a:ext uri="{FF2B5EF4-FFF2-40B4-BE49-F238E27FC236}">
                <a16:creationId xmlns:a16="http://schemas.microsoft.com/office/drawing/2014/main" id="{F03F5A17-2CE9-4ADD-9FAF-C1A0BB39CD0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8288" y="3128956"/>
            <a:ext cx="12234672" cy="658368"/>
            <a:chOff x="-18288" y="3128956"/>
            <a:chExt cx="12234672" cy="658368"/>
          </a:xfrm>
        </p:grpSpPr>
        <p:sp useBgFill="1">
          <p:nvSpPr>
            <p:cNvPr id="19" name="Rounded Rectangle 20">
              <a:extLst>
                <a:ext uri="{FF2B5EF4-FFF2-40B4-BE49-F238E27FC236}">
                  <a16:creationId xmlns:a16="http://schemas.microsoft.com/office/drawing/2014/main" id="{4A88F887-B43E-4CD1-BCE2-739013C68D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32303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2C9D3412-AB4A-4E20-9A79-B2C80D198BC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8288" y="3154680"/>
              <a:ext cx="777240" cy="606425"/>
            </a:xfrm>
            <a:prstGeom prst="rect">
              <a:avLst/>
            </a:prstGeom>
          </p:spPr>
        </p:pic>
        <p:sp useBgFill="1">
          <p:nvSpPr>
            <p:cNvPr id="21" name="Rounded Rectangle 22">
              <a:extLst>
                <a:ext uri="{FF2B5EF4-FFF2-40B4-BE49-F238E27FC236}">
                  <a16:creationId xmlns:a16="http://schemas.microsoft.com/office/drawing/2014/main" id="{A1D7D010-E182-46E6-9264-B39552853FE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11414377" y="3128956"/>
              <a:ext cx="45720" cy="658368"/>
            </a:xfrm>
            <a:prstGeom prst="roundRect">
              <a:avLst>
                <a:gd name="adj" fmla="val 50000"/>
              </a:avLst>
            </a:prstGeom>
            <a:ln w="9525">
              <a:noFill/>
            </a:ln>
            <a:effectLst>
              <a:innerShdw blurRad="114300">
                <a:prstClr val="black">
                  <a:alpha val="86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Garamond" panose="02020404030301010803"/>
                <a:ea typeface="+mn-ea"/>
                <a:cs typeface="+mn-cs"/>
              </a:endParaRPr>
            </a:p>
          </p:txBody>
        </p:sp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F4783A7B-2E08-42E4-87EC-EE59B873DF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 flipH="1">
              <a:off x="11439144" y="3154680"/>
              <a:ext cx="777240" cy="606425"/>
            </a:xfrm>
            <a:prstGeom prst="rect">
              <a:avLst/>
            </a:prstGeom>
          </p:spPr>
        </p:pic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46AC1B-E7B0-49E1-B4D1-D254DDB977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95401" y="2556932"/>
            <a:ext cx="9601196" cy="3318936"/>
          </a:xfrm>
        </p:spPr>
        <p:txBody>
          <a:bodyPr>
            <a:normAutofit/>
          </a:bodyPr>
          <a:lstStyle/>
          <a:p>
            <a:r>
              <a:rPr lang="en-IE" dirty="0">
                <a:solidFill>
                  <a:schemeClr val="tx1"/>
                </a:solidFill>
              </a:rPr>
              <a:t>Introduction</a:t>
            </a:r>
          </a:p>
          <a:p>
            <a:r>
              <a:rPr lang="en-IE" dirty="0">
                <a:solidFill>
                  <a:schemeClr val="tx1"/>
                </a:solidFill>
              </a:rPr>
              <a:t>Equipment and Software</a:t>
            </a:r>
          </a:p>
          <a:p>
            <a:r>
              <a:rPr lang="en-IE" dirty="0">
                <a:solidFill>
                  <a:schemeClr val="tx1"/>
                </a:solidFill>
              </a:rPr>
              <a:t>Current Progress</a:t>
            </a:r>
          </a:p>
          <a:p>
            <a:r>
              <a:rPr lang="en-IE" dirty="0">
                <a:solidFill>
                  <a:schemeClr val="tx1"/>
                </a:solidFill>
              </a:rPr>
              <a:t>Further Development Plan </a:t>
            </a:r>
          </a:p>
          <a:p>
            <a:endParaRPr lang="en-IE" dirty="0">
              <a:solidFill>
                <a:schemeClr val="tx1"/>
              </a:solidFill>
            </a:endParaRPr>
          </a:p>
          <a:p>
            <a:endParaRPr lang="en-IE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726128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91020-8430-4843-BA8B-CDD5FCB0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Introduction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473FD-F42F-48B9-A24D-6B2562C911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endParaRPr lang="en-I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5B8428-51D7-4535-9E08-321A1DA251B9}"/>
              </a:ext>
            </a:extLst>
          </p:cNvPr>
          <p:cNvSpPr txBox="1"/>
          <p:nvPr/>
        </p:nvSpPr>
        <p:spPr>
          <a:xfrm>
            <a:off x="1298448" y="2769326"/>
            <a:ext cx="4718304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E" b="1" dirty="0"/>
              <a:t>LOQR</a:t>
            </a:r>
            <a:r>
              <a:rPr lang="en-IE" dirty="0"/>
              <a:t> is a QR code locker system - another means of locking, without the use of keys.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E" dirty="0"/>
              <a:t>QR codes are easy to generate and can be created in multiple forms – hard copy &amp; soft copy.  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E" dirty="0"/>
              <a:t>Smart locker systems which use QR codes to be unlocked already exit out there.</a:t>
            </a:r>
          </a:p>
          <a:p>
            <a:pPr marL="342900" indent="-342900">
              <a:buFont typeface="Wingdings" panose="05000000000000000000" pitchFamily="2" charset="2"/>
              <a:buChar char="§"/>
            </a:pPr>
            <a:r>
              <a:rPr lang="en-IE" dirty="0"/>
              <a:t>Can be used in businesses, gyms, schools and colleges etc.</a:t>
            </a:r>
          </a:p>
        </p:txBody>
      </p:sp>
      <p:pic>
        <p:nvPicPr>
          <p:cNvPr id="9" name="Online Media 8" title="QR locker">
            <a:hlinkClick r:id="" action="ppaction://media"/>
            <a:extLst>
              <a:ext uri="{FF2B5EF4-FFF2-40B4-BE49-F238E27FC236}">
                <a16:creationId xmlns:a16="http://schemas.microsoft.com/office/drawing/2014/main" id="{DC610AA7-3306-41F3-9987-953B9D9E3363}"/>
              </a:ext>
            </a:extLst>
          </p:cNvPr>
          <p:cNvPicPr>
            <a:picLocks noGrp="1" noRot="1" noChangeAspect="1"/>
          </p:cNvPicPr>
          <p:nvPr>
            <p:ph sz="half" idx="2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6655938" y="3529652"/>
            <a:ext cx="4393063" cy="247109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FCD061F-FE21-49D5-BEF7-393313017766}"/>
              </a:ext>
            </a:extLst>
          </p:cNvPr>
          <p:cNvSpPr txBox="1"/>
          <p:nvPr/>
        </p:nvSpPr>
        <p:spPr>
          <a:xfrm>
            <a:off x="6096001" y="2584660"/>
            <a:ext cx="375339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dirty="0"/>
              <a:t>Short video of an existing QR locker: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15350E6-5F08-40D8-B958-2D3178F4C8B4}"/>
              </a:ext>
            </a:extLst>
          </p:cNvPr>
          <p:cNvSpPr txBox="1"/>
          <p:nvPr/>
        </p:nvSpPr>
        <p:spPr>
          <a:xfrm>
            <a:off x="6062474" y="2953992"/>
            <a:ext cx="551293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IE" dirty="0">
                <a:solidFill>
                  <a:prstClr val="black"/>
                </a:solidFill>
              </a:rPr>
              <a:t>https://www.youtube.com/watch?v=5xm1hT7D_5k </a:t>
            </a:r>
          </a:p>
          <a:p>
            <a:endParaRPr lang="en-IE" dirty="0"/>
          </a:p>
        </p:txBody>
      </p:sp>
    </p:spTree>
    <p:extLst>
      <p:ext uri="{BB962C8B-B14F-4D97-AF65-F5344CB8AC3E}">
        <p14:creationId xmlns:p14="http://schemas.microsoft.com/office/powerpoint/2010/main" val="33450203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91020-8430-4843-BA8B-CDD5FCB0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Equipment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473FD-F42F-48B9-A24D-6B2562C911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IE" dirty="0"/>
              <a:t>Raspberry Pi 3 </a:t>
            </a:r>
          </a:p>
          <a:p>
            <a:r>
              <a:rPr lang="en-IE" dirty="0"/>
              <a:t>Pi Camera</a:t>
            </a:r>
          </a:p>
          <a:p>
            <a:r>
              <a:rPr lang="en-IE" dirty="0"/>
              <a:t>Servo (possibility)</a:t>
            </a:r>
          </a:p>
          <a:p>
            <a:r>
              <a:rPr lang="en-IE" dirty="0"/>
              <a:t>LEDS (to emulate lock/unlock)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E72F4AB-1A02-4428-A861-E849753F5071}"/>
              </a:ext>
            </a:extLst>
          </p:cNvPr>
          <p:cNvSpPr txBox="1"/>
          <p:nvPr/>
        </p:nvSpPr>
        <p:spPr>
          <a:xfrm>
            <a:off x="1502230" y="2651760"/>
            <a:ext cx="13454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E" b="1" u="sng" dirty="0"/>
              <a:t>Equipment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71263D0-F206-4E2D-9BBE-A90040A592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03326" y="2651757"/>
            <a:ext cx="2414018" cy="321869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86CD2EF-9C82-4CCB-AB56-BB8B219839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5400000">
            <a:off x="5323179" y="3054094"/>
            <a:ext cx="3218690" cy="24140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1913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roup 17">
            <a:extLst>
              <a:ext uri="{FF2B5EF4-FFF2-40B4-BE49-F238E27FC236}">
                <a16:creationId xmlns:a16="http://schemas.microsoft.com/office/drawing/2014/main" id="{5905931A-AC91-44D9-B92B-884869B1FE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8A1EEA72-A26B-4B81-AD25-363C15B9AA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4E9957B0-2320-4193-B75C-E67F13E798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E9227BD-4822-4CB5-803B-7EE5D03D506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22" name="Picture 21">
              <a:extLst>
                <a:ext uri="{FF2B5EF4-FFF2-40B4-BE49-F238E27FC236}">
                  <a16:creationId xmlns:a16="http://schemas.microsoft.com/office/drawing/2014/main" id="{84310C4E-BB64-4302-AA1B-A6CF24C848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0961521-1458-435A-A26E-3E9BD28D12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396169" y="2421466"/>
            <a:ext cx="9407298" cy="0"/>
          </a:xfrm>
          <a:prstGeom prst="line">
            <a:avLst/>
          </a:prstGeom>
          <a:ln w="15875"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 useBgFill="1">
        <p:nvSpPr>
          <p:cNvPr id="26" name="Rectangle 25">
            <a:extLst>
              <a:ext uri="{FF2B5EF4-FFF2-40B4-BE49-F238E27FC236}">
                <a16:creationId xmlns:a16="http://schemas.microsoft.com/office/drawing/2014/main" id="{BDF61640-4BA2-4D8F-A789-6FC6914925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4C38491-7C9C-4C3A-8CBA-06C361D29C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5736" y="0"/>
            <a:ext cx="12229962" cy="6856214"/>
            <a:chOff x="-15736" y="0"/>
            <a:chExt cx="12229962" cy="6856214"/>
          </a:xfrm>
        </p:grpSpPr>
        <p:pic>
          <p:nvPicPr>
            <p:cNvPr id="29" name="Picture 28">
              <a:extLst>
                <a:ext uri="{FF2B5EF4-FFF2-40B4-BE49-F238E27FC236}">
                  <a16:creationId xmlns:a16="http://schemas.microsoft.com/office/drawing/2014/main" id="{E5974E1A-4BF7-4DF7-8270-15606B1FA7B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6663E7F0-D1DE-47EB-8F53-AB65CC95D84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08012" y="609600"/>
              <a:ext cx="10972800" cy="5638800"/>
            </a:xfrm>
            <a:prstGeom prst="rect">
              <a:avLst/>
            </a:prstGeom>
            <a:noFill/>
            <a:ln w="15875" cap="flat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2C0FF710-A6EC-4874-9F78-FAD4C11F0F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5736" y="3153832"/>
              <a:ext cx="777240" cy="606425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57C5618-5497-41BE-96DA-C242CF6C230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11436986" y="3153832"/>
              <a:ext cx="777240" cy="606425"/>
            </a:xfrm>
            <a:prstGeom prst="rect">
              <a:avLst/>
            </a:prstGeom>
          </p:spPr>
        </p:pic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F91020-8430-4843-BA8B-CDD5FCB08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76225" y="982132"/>
            <a:ext cx="6836663" cy="1303867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Software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E486850E-B8A1-49A8-8191-E022DF9EDEE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2644" y="1092200"/>
            <a:ext cx="2626428" cy="4535424"/>
          </a:xfrm>
          <a:prstGeom prst="rect">
            <a:avLst/>
          </a:prstGeom>
          <a:solidFill>
            <a:schemeClr val="bg1"/>
          </a:solidFill>
          <a:ln w="57150" cmpd="thickThin">
            <a:solidFill>
              <a:schemeClr val="tx1">
                <a:lumMod val="50000"/>
                <a:lumOff val="50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AAE2C89-128B-4EBE-9A86-9CB4A02596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49168" y="1255007"/>
            <a:ext cx="1084937" cy="1301925"/>
          </a:xfrm>
          <a:prstGeom prst="rect">
            <a:avLst/>
          </a:prstGeom>
        </p:spPr>
      </p:pic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34633C6-DD5A-4893-BD2E-CC579C50016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85596" y="2400639"/>
            <a:ext cx="621792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3" name="Picture 12">
            <a:extLst>
              <a:ext uri="{FF2B5EF4-FFF2-40B4-BE49-F238E27FC236}">
                <a16:creationId xmlns:a16="http://schemas.microsoft.com/office/drawing/2014/main" id="{6D0B8778-4430-423C-8C13-50EC1083398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91352" y="2728822"/>
            <a:ext cx="1989095" cy="1295723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E80BA014-D1FC-4504-91A2-28369EFD64B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57236" y="4167307"/>
            <a:ext cx="2268802" cy="657952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3D5840F-6788-453D-A237-847E3B3F5ECA}"/>
              </a:ext>
            </a:extLst>
          </p:cNvPr>
          <p:cNvSpPr txBox="1">
            <a:spLocks/>
          </p:cNvSpPr>
          <p:nvPr/>
        </p:nvSpPr>
        <p:spPr>
          <a:xfrm>
            <a:off x="4073857" y="2556932"/>
            <a:ext cx="6841398" cy="331893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857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20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2pPr>
            <a:lvl3pPr marL="1200150" indent="-2857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8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3pPr>
            <a:lvl4pPr marL="15430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6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4pPr>
            <a:lvl5pPr marL="2000250" indent="-17145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spcAft>
                <a:spcPts val="600"/>
              </a:spcAft>
              <a:buClr>
                <a:schemeClr val="accent1"/>
              </a:buClr>
              <a:buSzPct val="115000"/>
              <a:buFont typeface="Arial"/>
              <a:buChar char="•"/>
              <a:defRPr sz="1400" kern="1200" cap="none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u="sng" dirty="0"/>
              <a:t>Software for </a:t>
            </a:r>
            <a:r>
              <a:rPr lang="en-US" sz="2000" b="1" u="sng" dirty="0" err="1"/>
              <a:t>RPi</a:t>
            </a:r>
            <a:endParaRPr lang="en-US" sz="2000" i="1" dirty="0"/>
          </a:p>
          <a:p>
            <a:r>
              <a:rPr lang="en-US" sz="2000" i="1" dirty="0"/>
              <a:t>Zbar</a:t>
            </a:r>
            <a:r>
              <a:rPr lang="en-US" sz="2000" b="1" dirty="0"/>
              <a:t> </a:t>
            </a:r>
            <a:r>
              <a:rPr lang="en-US" sz="2000" b="1" i="1" dirty="0"/>
              <a:t>- </a:t>
            </a:r>
            <a:r>
              <a:rPr lang="en-US" sz="2000" dirty="0"/>
              <a:t>module that will process the QR codes.</a:t>
            </a:r>
            <a:endParaRPr lang="en-US" sz="2000" i="1" dirty="0"/>
          </a:p>
          <a:p>
            <a:r>
              <a:rPr lang="en-US" sz="2000" i="1" dirty="0"/>
              <a:t>SimpleCV </a:t>
            </a:r>
            <a:r>
              <a:rPr lang="en-US" sz="2000" b="1" i="1" dirty="0"/>
              <a:t>-</a:t>
            </a:r>
            <a:r>
              <a:rPr lang="en-US" sz="2000" dirty="0"/>
              <a:t> an image processing library.</a:t>
            </a:r>
          </a:p>
          <a:p>
            <a:r>
              <a:rPr lang="en-US" sz="2000" i="1" dirty="0"/>
              <a:t>goqr.me </a:t>
            </a:r>
            <a:r>
              <a:rPr lang="en-US" sz="2000" dirty="0"/>
              <a:t>- QR Code Generator</a:t>
            </a:r>
          </a:p>
          <a:p>
            <a:pPr marL="0" indent="0"/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328837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91020-8430-4843-BA8B-CDD5FCB0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Current Progress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473FD-F42F-48B9-A24D-6B2562C911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 dirty="0"/>
          </a:p>
          <a:p>
            <a:endParaRPr lang="en-IE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2160DF8-C184-4CDE-AB1E-80B0618E6AF1}"/>
              </a:ext>
            </a:extLst>
          </p:cNvPr>
          <p:cNvSpPr txBox="1"/>
          <p:nvPr/>
        </p:nvSpPr>
        <p:spPr>
          <a:xfrm>
            <a:off x="1295402" y="2721588"/>
            <a:ext cx="49246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E" dirty="0"/>
              <a:t>Attempts made using different methods of QR code scanning/code samples, which are making use of the Pi Cam.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E" dirty="0"/>
              <a:t>Pi Cam doesn’t seem to be recognised by SimpleCV so will require a uv4l driver for it to work it seems.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E" dirty="0"/>
              <a:t>Getting bar codes scanned is what I’ve been working on lately. 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E" dirty="0"/>
              <a:t>Still need to do more work with regard to further implementation, and not simply read bar codes as is.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1D4D734-09FD-4145-A32B-1506181162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60604" y="3138909"/>
            <a:ext cx="4591691" cy="215295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132618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91020-8430-4843-BA8B-CDD5FCB08E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Further Development Plan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C473FD-F42F-48B9-A24D-6B2562C911BE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endParaRPr lang="en-US" dirty="0"/>
          </a:p>
          <a:p>
            <a:endParaRPr lang="en-IE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2E4DAC-415E-465A-9FFC-2C1148F809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96000" y="2560320"/>
            <a:ext cx="4718304" cy="3310128"/>
          </a:xfrm>
        </p:spPr>
        <p:txBody>
          <a:bodyPr>
            <a:normAutofit fontScale="92500" lnSpcReduction="10000"/>
          </a:bodyPr>
          <a:lstStyle/>
          <a:p>
            <a:r>
              <a:rPr lang="en-IE" dirty="0"/>
              <a:t>I plan to work on this further, to not only read QR codes but to store a specific code and act upon it once that one is read. </a:t>
            </a:r>
          </a:p>
          <a:p>
            <a:r>
              <a:rPr lang="en-IE" dirty="0"/>
              <a:t>The actuator for this would likely be a simple servo turning to represent a lock (locking/unlocking)</a:t>
            </a:r>
          </a:p>
          <a:p>
            <a:r>
              <a:rPr lang="en-IE" dirty="0"/>
              <a:t>To create a short demo video showing the implemented features above. 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77AA391-819A-43A4-936F-B0180A71C9E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64871" y="2560320"/>
            <a:ext cx="3385457" cy="338545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317161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1" name="Group 88">
            <a:extLst>
              <a:ext uri="{FF2B5EF4-FFF2-40B4-BE49-F238E27FC236}">
                <a16:creationId xmlns:a16="http://schemas.microsoft.com/office/drawing/2014/main" id="{7575D7A7-3C36-4508-9BC6-70A93BD3C4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16934" y="0"/>
            <a:ext cx="12231160" cy="6856214"/>
            <a:chOff x="-16934" y="0"/>
            <a:chExt cx="12231160" cy="6856214"/>
          </a:xfrm>
        </p:grpSpPr>
        <p:pic>
          <p:nvPicPr>
            <p:cNvPr id="90" name="Picture 89">
              <a:extLst>
                <a:ext uri="{FF2B5EF4-FFF2-40B4-BE49-F238E27FC236}">
                  <a16:creationId xmlns:a16="http://schemas.microsoft.com/office/drawing/2014/main" id="{BC964A0D-06B7-4C16-AC9F-20ADDA8059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0" y="0"/>
              <a:ext cx="12188825" cy="6856214"/>
            </a:xfrm>
            <a:prstGeom prst="rect">
              <a:avLst/>
            </a:prstGeom>
          </p:spPr>
        </p:pic>
        <p:sp>
          <p:nvSpPr>
            <p:cNvPr id="91" name="Rectangle 90">
              <a:extLst>
                <a:ext uri="{FF2B5EF4-FFF2-40B4-BE49-F238E27FC236}">
                  <a16:creationId xmlns:a16="http://schemas.microsoft.com/office/drawing/2014/main" id="{F5703F5C-55DF-45CD-BC3F-3BE8F10339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328332" y="1540931"/>
              <a:ext cx="7543802" cy="3835401"/>
            </a:xfrm>
            <a:prstGeom prst="rect">
              <a:avLst/>
            </a:prstGeom>
            <a:noFill/>
            <a:ln w="15875">
              <a:miter lim="800000"/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pic>
          <p:nvPicPr>
            <p:cNvPr id="92" name="Picture 91">
              <a:extLst>
                <a:ext uri="{FF2B5EF4-FFF2-40B4-BE49-F238E27FC236}">
                  <a16:creationId xmlns:a16="http://schemas.microsoft.com/office/drawing/2014/main" id="{A8C7134F-70F9-4826-A97E-9B39AEA08F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7609"/>
              <a:ext cx="2478024" cy="612648"/>
            </a:xfrm>
            <a:prstGeom prst="rect">
              <a:avLst/>
            </a:prstGeom>
          </p:spPr>
        </p:pic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39351E73-B6DD-4B56-8EE9-C16B5711C4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7609"/>
              <a:ext cx="2478024" cy="612648"/>
            </a:xfrm>
            <a:prstGeom prst="rect">
              <a:avLst/>
            </a:prstGeom>
          </p:spPr>
        </p:pic>
      </p:grpSp>
      <p:cxnSp>
        <p:nvCxnSpPr>
          <p:cNvPr id="112" name="Straight Connector 94">
            <a:extLst>
              <a:ext uri="{FF2B5EF4-FFF2-40B4-BE49-F238E27FC236}">
                <a16:creationId xmlns:a16="http://schemas.microsoft.com/office/drawing/2014/main" id="{AE446D0E-6531-40B7-A182-FB86024397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3" name="Rectangle 96">
            <a:extLst>
              <a:ext uri="{FF2B5EF4-FFF2-40B4-BE49-F238E27FC236}">
                <a16:creationId xmlns:a16="http://schemas.microsoft.com/office/drawing/2014/main" id="{3D6DABB5-1FC3-4E21-AC84-4685B03C9F9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202616" y="1411015"/>
            <a:ext cx="7808159" cy="4103960"/>
          </a:xfrm>
          <a:prstGeom prst="rect">
            <a:avLst/>
          </a:prstGeom>
          <a:blipFill dpi="0" rotWithShape="1">
            <a:blip r:embed="rId5">
              <a:alphaModFix amt="86000"/>
              <a:duotone>
                <a:schemeClr val="bg2">
                  <a:shade val="45000"/>
                  <a:satMod val="135000"/>
                </a:schemeClr>
                <a:prstClr val="white"/>
              </a:duotone>
              <a:extLst/>
            </a:blip>
            <a:srcRect/>
            <a:tile tx="0" ty="0" sx="90000" sy="100000" flip="none" algn="ctr"/>
          </a:blipFill>
          <a:ln>
            <a:noFill/>
          </a:ln>
          <a:effectLst>
            <a:outerShdw blurRad="114300" dist="127000" dir="5400000" sx="99000" sy="99000" algn="t" rotWithShape="0">
              <a:prstClr val="black">
                <a:alpha val="40000"/>
              </a:prstClr>
            </a:outerShdw>
          </a:effectLst>
          <a:scene3d>
            <a:camera prst="orthographicFront"/>
            <a:lightRig rig="twoPt" dir="t"/>
          </a:scene3d>
          <a:sp3d contourW="6350">
            <a:bevelT w="12700" h="0" prst="coolSlant"/>
            <a:contourClr>
              <a:schemeClr val="bg2"/>
            </a:contourClr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4" name="Rectangle 98">
            <a:extLst>
              <a:ext uri="{FF2B5EF4-FFF2-40B4-BE49-F238E27FC236}">
                <a16:creationId xmlns:a16="http://schemas.microsoft.com/office/drawing/2014/main" id="{FC5790B5-250E-45E6-A05D-C3D1D459BC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28332" y="1540931"/>
            <a:ext cx="7543802" cy="3835401"/>
          </a:xfrm>
          <a:prstGeom prst="rect">
            <a:avLst/>
          </a:prstGeom>
          <a:noFill/>
          <a:ln w="15875">
            <a:miter lim="800000"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grpSp>
        <p:nvGrpSpPr>
          <p:cNvPr id="115" name="Group 100">
            <a:extLst>
              <a:ext uri="{FF2B5EF4-FFF2-40B4-BE49-F238E27FC236}">
                <a16:creationId xmlns:a16="http://schemas.microsoft.com/office/drawing/2014/main" id="{68158C4B-1BFE-4F6D-B2C1-0066FA1193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3123631"/>
            <a:ext cx="12231160" cy="659658"/>
            <a:chOff x="-16934" y="3123631"/>
            <a:chExt cx="12231160" cy="659658"/>
          </a:xfrm>
        </p:grpSpPr>
        <p:sp>
          <p:nvSpPr>
            <p:cNvPr id="102" name="Rounded Rectangle 17">
              <a:extLst>
                <a:ext uri="{FF2B5EF4-FFF2-40B4-BE49-F238E27FC236}">
                  <a16:creationId xmlns:a16="http://schemas.microsoft.com/office/drawing/2014/main" id="{4A8E3562-03A2-4AF3-89BB-B227ED3261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2430976" y="312363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16" name="Picture 102">
              <a:extLst>
                <a:ext uri="{FF2B5EF4-FFF2-40B4-BE49-F238E27FC236}">
                  <a16:creationId xmlns:a16="http://schemas.microsoft.com/office/drawing/2014/main" id="{BD9DF111-5BF8-4312-BECB-94BBCF29EC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-16934" y="3145536"/>
              <a:ext cx="2478024" cy="612648"/>
            </a:xfrm>
            <a:prstGeom prst="rect">
              <a:avLst/>
            </a:prstGeom>
          </p:spPr>
        </p:pic>
        <p:sp>
          <p:nvSpPr>
            <p:cNvPr id="104" name="Rounded Rectangle 20">
              <a:extLst>
                <a:ext uri="{FF2B5EF4-FFF2-40B4-BE49-F238E27FC236}">
                  <a16:creationId xmlns:a16="http://schemas.microsoft.com/office/drawing/2014/main" id="{9EEB3A31-82B4-41D6-BEAB-3CC49BBCBE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717803" y="3124921"/>
              <a:ext cx="45720" cy="658368"/>
            </a:xfrm>
            <a:prstGeom prst="roundRect">
              <a:avLst>
                <a:gd name="adj" fmla="val 50000"/>
              </a:avLst>
            </a:prstGeom>
            <a:solidFill>
              <a:schemeClr val="tx2">
                <a:alpha val="55000"/>
              </a:schemeClr>
            </a:solidFill>
            <a:ln w="9525">
              <a:noFill/>
            </a:ln>
            <a:effectLst>
              <a:innerShdw blurRad="114300">
                <a:prstClr val="black">
                  <a:alpha val="48000"/>
                </a:prst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28C66B30-E9F1-40DD-A809-6A1282E237D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PicPr>
              <a:picLocks noChangeAspect="1"/>
            </p:cNvPic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/>
          </p:blipFill>
          <p:spPr>
            <a:xfrm>
              <a:off x="9736202" y="3145536"/>
              <a:ext cx="2478024" cy="612648"/>
            </a:xfrm>
            <a:prstGeom prst="rect">
              <a:avLst/>
            </a:prstGeom>
          </p:spPr>
        </p:pic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14A9C075-BE13-4E47-9A5B-228FF50555D3}"/>
              </a:ext>
            </a:extLst>
          </p:cNvPr>
          <p:cNvSpPr txBox="1"/>
          <p:nvPr/>
        </p:nvSpPr>
        <p:spPr>
          <a:xfrm>
            <a:off x="2692398" y="1871131"/>
            <a:ext cx="6815669" cy="151553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algn="ctr">
              <a:spcBef>
                <a:spcPct val="0"/>
              </a:spcBef>
              <a:spcAft>
                <a:spcPts val="600"/>
              </a:spcAft>
            </a:pPr>
            <a:r>
              <a:rPr lang="en-US" sz="5400" b="1" dirty="0">
                <a:ln w="3175" cmpd="sng">
                  <a:noFill/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rPr>
              <a:t>Thank You </a:t>
            </a:r>
          </a:p>
        </p:txBody>
      </p: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14319AF2-886A-4C5D-B34C-17FCB0267E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2692399" y="3522131"/>
            <a:ext cx="6815668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898915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Organic">
  <a:themeElements>
    <a:clrScheme name="Organic">
      <a:dk1>
        <a:sysClr val="windowText" lastClr="000000"/>
      </a:dk1>
      <a:lt1>
        <a:sysClr val="window" lastClr="FFFFFF"/>
      </a:lt1>
      <a:dk2>
        <a:srgbClr val="212121"/>
      </a:dk2>
      <a:lt2>
        <a:srgbClr val="DADADA"/>
      </a:lt2>
      <a:accent1>
        <a:srgbClr val="83992A"/>
      </a:accent1>
      <a:accent2>
        <a:srgbClr val="3C9770"/>
      </a:accent2>
      <a:accent3>
        <a:srgbClr val="44709D"/>
      </a:accent3>
      <a:accent4>
        <a:srgbClr val="A23C33"/>
      </a:accent4>
      <a:accent5>
        <a:srgbClr val="D97828"/>
      </a:accent5>
      <a:accent6>
        <a:srgbClr val="DEB340"/>
      </a:accent6>
      <a:hlink>
        <a:srgbClr val="A8BF4D"/>
      </a:hlink>
      <a:folHlink>
        <a:srgbClr val="B4CA80"/>
      </a:folHlink>
    </a:clrScheme>
    <a:fontScheme name="Organic">
      <a:majorFont>
        <a:latin typeface="Garamond" panose="02020404030301010803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aramond" panose="02020404030301010803"/>
        <a:ea typeface=""/>
        <a:cs typeface=""/>
        <a:font script="Jpan" typeface="ＭＳ Ｐ明朝"/>
        <a:font script="Hang" typeface="바탕"/>
        <a:font script="Hans" typeface="方正舒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Organic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blipFill>
          <a:blip xmlns:r="http://schemas.openxmlformats.org/officeDocument/2006/relationships" r:embed="rId1">
            <a:duotone>
              <a:schemeClr val="phClr">
                <a:shade val="74000"/>
                <a:satMod val="130000"/>
                <a:lumMod val="90000"/>
              </a:schemeClr>
              <a:schemeClr val="phClr">
                <a:tint val="94000"/>
                <a:satMod val="120000"/>
                <a:lumMod val="104000"/>
              </a:schemeClr>
            </a:duotone>
          </a:blip>
          <a:tile tx="0" ty="0" sx="100000" sy="100000" flip="none" algn="tl"/>
        </a:blip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38100" dist="254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88000"/>
                <a:lumMod val="98000"/>
              </a:schemeClr>
            </a:gs>
          </a:gsLst>
          <a:lin ang="5400000" scaled="0"/>
        </a:gradFill>
        <a:blipFill>
          <a:blip xmlns:r="http://schemas.openxmlformats.org/officeDocument/2006/relationships" r:embed="rId2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rganic" id="{28CDC826-8792-45C0-861B-85EB3ADEDA33}" vid="{7DAC20F1-423D-49E2-BD0B-50532748BAD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312</Words>
  <Application>Microsoft Office PowerPoint</Application>
  <PresentationFormat>Widescreen</PresentationFormat>
  <Paragraphs>38</Paragraphs>
  <Slides>8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Garamond</vt:lpstr>
      <vt:lpstr>Wingdings</vt:lpstr>
      <vt:lpstr>Organic</vt:lpstr>
      <vt:lpstr>QR Code Locker System</vt:lpstr>
      <vt:lpstr>Overview </vt:lpstr>
      <vt:lpstr>Introduction </vt:lpstr>
      <vt:lpstr>Equipment</vt:lpstr>
      <vt:lpstr>Software</vt:lpstr>
      <vt:lpstr>Current Progress </vt:lpstr>
      <vt:lpstr>Further Development Plan 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QR Code Locker System</dc:title>
  <dc:creator>Loti Ibrahimi</dc:creator>
  <cp:lastModifiedBy>Loti Ibrahimi</cp:lastModifiedBy>
  <cp:revision>3</cp:revision>
  <dcterms:created xsi:type="dcterms:W3CDTF">2018-12-06T00:49:23Z</dcterms:created>
  <dcterms:modified xsi:type="dcterms:W3CDTF">2018-12-06T00:57:22Z</dcterms:modified>
</cp:coreProperties>
</file>